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256" r:id="rId2"/>
    <p:sldId id="257" r:id="rId3"/>
    <p:sldId id="259" r:id="rId4"/>
    <p:sldId id="261" r:id="rId5"/>
    <p:sldId id="258"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8" d="100"/>
          <a:sy n="108" d="100"/>
        </p:scale>
        <p:origin x="654" y="108"/>
      </p:cViewPr>
      <p:guideLst/>
    </p:cSldViewPr>
  </p:slideViewPr>
  <p:notesTextViewPr>
    <p:cViewPr>
      <p:scale>
        <a:sx n="1" d="1"/>
        <a:sy n="1" d="1"/>
      </p:scale>
      <p:origin x="0" y="-48"/>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gif>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4/12/2018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dirty="0"/>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the Model View Controller Pattern (MVC). I, James Moran, will be giving this presentation,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dirty="0"/>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What is the MVC? It separates modelling of the logical-framework, visual-presentation and handling user-input, into three separate design aspects for a project. The Model handles the business-logic of the application, responding to requests for information from the View, given the current state, as well as any commands to change state (such as the user clicking on a button in the View), from the Controller. The View is the visual aspect for the application, in the case of the Game Café, showing a form with various controls, that show information to the user, garnered from the Model (such as Membership Information) and allow traversal through the application (via form navigation buttons, to access a certain part of the system).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dirty="0"/>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(IDUpdateSystem),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dirty="0"/>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use of the MVC Design Pattern within the Game Café system, the advantage of Supporting Multiple Views (allowing the user to change the appearance of the system’s forms, as the view is separated from the Model), will allow for User-preferred customisability and also allow for the ease of Accommodating for Change (most notably, that of changing User-Interface Requirements, e.g. the User wants to view the application on another device). So far, although the potential complexity of the MVC Design Pattern, has caused issues in changing the Model and View together (syncing in with the Controller), these instances of such difficulty (and hence, poorly allocated project hours), have only occurred on a few occasions in the project (most notably, at the early stages of implementation).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dirty="0"/>
          </a:p>
        </p:txBody>
      </p:sp>
    </p:spTree>
    <p:extLst>
      <p:ext uri="{BB962C8B-B14F-4D97-AF65-F5344CB8AC3E}">
        <p14:creationId xmlns:p14="http://schemas.microsoft.com/office/powerpoint/2010/main" val="972034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5</a:t>
            </a:fld>
            <a:endParaRPr lang="en-US" dirty="0"/>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4/12/2018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dirty="0"/>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gi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hyperlink" Target="https://msdn.microsoft.com/en-us/library/ff649643.aspx" TargetMode="External"/><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Model View Controller (MVC) Design Pattern</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5" name="Audio 4">
            <a:hlinkClick r:id="" action="ppaction://media"/>
            <a:extLst>
              <a:ext uri="{FF2B5EF4-FFF2-40B4-BE49-F238E27FC236}">
                <a16:creationId xmlns:a16="http://schemas.microsoft.com/office/drawing/2014/main" id="{2E882969-35F9-4966-98E9-793A4B4DDB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4126"/>
    </mc:Choice>
    <mc:Fallback xmlns="">
      <p:transition spd="slow" advTm="14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7270021" cy="906852"/>
          </a:xfrm>
        </p:spPr>
        <p:txBody>
          <a:bodyPr>
            <a:noAutofit/>
          </a:bodyPr>
          <a:lstStyle/>
          <a:p>
            <a:r>
              <a:rPr lang="en-GB" sz="5400" dirty="0"/>
              <a:t>What is the MVC?</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4213179" y="1400204"/>
            <a:ext cx="3765640" cy="2794425"/>
          </a:xfrm>
        </p:spPr>
        <p:txBody>
          <a:bodyPr>
            <a:normAutofit/>
          </a:bodyPr>
          <a:lstStyle/>
          <a:p>
            <a:pPr>
              <a:buClrTx/>
              <a:buFont typeface="Wingdings" panose="05000000000000000000" pitchFamily="2" charset="2"/>
              <a:buChar char="§"/>
            </a:pPr>
            <a:r>
              <a:rPr lang="en-GB" sz="2800" dirty="0"/>
              <a:t>MVC Overview</a:t>
            </a:r>
          </a:p>
          <a:p>
            <a:pPr>
              <a:buClrTx/>
              <a:buFont typeface="Wingdings" panose="05000000000000000000" pitchFamily="2" charset="2"/>
              <a:buChar char="§"/>
            </a:pPr>
            <a:r>
              <a:rPr lang="en-GB" sz="2800" dirty="0"/>
              <a:t>Model</a:t>
            </a:r>
          </a:p>
          <a:p>
            <a:pPr>
              <a:buClrTx/>
              <a:buFont typeface="Wingdings" panose="05000000000000000000" pitchFamily="2" charset="2"/>
              <a:buChar char="§"/>
            </a:pPr>
            <a:r>
              <a:rPr lang="en-GB" sz="2800" dirty="0"/>
              <a:t>View</a:t>
            </a:r>
          </a:p>
          <a:p>
            <a:pPr>
              <a:buClrTx/>
              <a:buFont typeface="Wingdings" panose="05000000000000000000" pitchFamily="2" charset="2"/>
              <a:buChar char="§"/>
            </a:pPr>
            <a:r>
              <a:rPr lang="en-GB" sz="2800" dirty="0"/>
              <a:t>Controller</a:t>
            </a:r>
          </a:p>
          <a:p>
            <a:pPr marL="0" indent="0">
              <a:buClrTx/>
              <a:buNone/>
            </a:pPr>
            <a:r>
              <a:rPr lang="en-GB" sz="2800" dirty="0"/>
              <a:t>(Microsoft, © 2018a)</a:t>
            </a:r>
            <a:endParaRPr lang="en-US" sz="2800" dirty="0"/>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8450447" y="4770988"/>
            <a:ext cx="2561125" cy="107046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MVC Class Structure Diagram</a:t>
            </a:r>
          </a:p>
          <a:p>
            <a:pPr marL="0" indent="0">
              <a:buClrTx/>
              <a:buNone/>
            </a:pPr>
            <a:r>
              <a:rPr lang="en-GB" dirty="0"/>
              <a:t>(Microsoft, © 2018b)</a:t>
            </a:r>
            <a:endParaRPr lang="en-US" dirty="0"/>
          </a:p>
        </p:txBody>
      </p:sp>
      <p:pic>
        <p:nvPicPr>
          <p:cNvPr id="8" name="Picture 7">
            <a:extLst>
              <a:ext uri="{FF2B5EF4-FFF2-40B4-BE49-F238E27FC236}">
                <a16:creationId xmlns:a16="http://schemas.microsoft.com/office/drawing/2014/main" id="{34AE2920-59FD-4FDC-B08E-6F1FA25BEF8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72819" y="4194629"/>
            <a:ext cx="4446361" cy="2223181"/>
          </a:xfrm>
          <a:prstGeom prst="rect">
            <a:avLst/>
          </a:prstGeom>
        </p:spPr>
      </p:pic>
      <p:pic>
        <p:nvPicPr>
          <p:cNvPr id="11" name="Audio 10">
            <a:hlinkClick r:id="" action="ppaction://media"/>
            <a:extLst>
              <a:ext uri="{FF2B5EF4-FFF2-40B4-BE49-F238E27FC236}">
                <a16:creationId xmlns:a16="http://schemas.microsoft.com/office/drawing/2014/main" id="{D9516649-517D-42F5-BF4F-E79FC8A254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58190"/>
    </mc:Choice>
    <mc:Fallback xmlns="">
      <p:transition spd="slow" advTm="58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42552"/>
            <a:ext cx="9201622" cy="906852"/>
          </a:xfrm>
        </p:spPr>
        <p:txBody>
          <a:bodyPr>
            <a:noAutofit/>
          </a:bodyPr>
          <a:lstStyle/>
          <a:p>
            <a:r>
              <a:rPr lang="en-GB" sz="5400" dirty="0"/>
              <a:t>Usage in the Game Café</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314023" y="1880024"/>
            <a:ext cx="920840" cy="356025"/>
          </a:xfrm>
        </p:spPr>
        <p:txBody>
          <a:bodyPr>
            <a:normAutofit lnSpcReduction="10000"/>
          </a:bodyPr>
          <a:lstStyle/>
          <a:p>
            <a:pPr marL="0" indent="0">
              <a:buClrTx/>
              <a:buNone/>
            </a:pPr>
            <a:r>
              <a:rPr lang="en-GB" dirty="0"/>
              <a:t>Model</a:t>
            </a:r>
          </a:p>
          <a:p>
            <a:pPr marL="0" indent="0">
              <a:buClrTx/>
              <a:buNone/>
            </a:pPr>
            <a:endParaRPr lang="en-US" sz="2800" dirty="0"/>
          </a:p>
        </p:txBody>
      </p:sp>
      <p:sp>
        <p:nvSpPr>
          <p:cNvPr id="5" name="Subtitle 2">
            <a:extLst>
              <a:ext uri="{FF2B5EF4-FFF2-40B4-BE49-F238E27FC236}">
                <a16:creationId xmlns:a16="http://schemas.microsoft.com/office/drawing/2014/main" id="{A75D20B9-5D58-4AC3-8C55-EBBBC2743452}"/>
              </a:ext>
            </a:extLst>
          </p:cNvPr>
          <p:cNvSpPr txBox="1">
            <a:spLocks/>
          </p:cNvSpPr>
          <p:nvPr/>
        </p:nvSpPr>
        <p:spPr>
          <a:xfrm>
            <a:off x="7061800" y="1880023"/>
            <a:ext cx="1276440" cy="35602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dirty="0"/>
              <a:t>Controller</a:t>
            </a:r>
            <a:endParaRPr lang="en-US" sz="28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991429" y="1880023"/>
            <a:ext cx="797467" cy="35602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dirty="0"/>
              <a:t>View</a:t>
            </a:r>
          </a:p>
          <a:p>
            <a:pPr marL="0" indent="0">
              <a:buClrTx/>
              <a:buFont typeface="Wingdings 3" charset="2"/>
              <a:buNone/>
            </a:pPr>
            <a:endParaRPr lang="en-US" sz="2800" dirty="0"/>
          </a:p>
        </p:txBody>
      </p:sp>
      <p:pic>
        <p:nvPicPr>
          <p:cNvPr id="8" name="Picture 7">
            <a:extLst>
              <a:ext uri="{FF2B5EF4-FFF2-40B4-BE49-F238E27FC236}">
                <a16:creationId xmlns:a16="http://schemas.microsoft.com/office/drawing/2014/main" id="{4ED583D3-DA40-46EE-9BC0-37CAC4FE9BA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87225" y="2414062"/>
            <a:ext cx="3811167" cy="2586298"/>
          </a:xfrm>
          <a:prstGeom prst="rect">
            <a:avLst/>
          </a:prstGeom>
        </p:spPr>
      </p:pic>
      <p:pic>
        <p:nvPicPr>
          <p:cNvPr id="10" name="Picture 9">
            <a:extLst>
              <a:ext uri="{FF2B5EF4-FFF2-40B4-BE49-F238E27FC236}">
                <a16:creationId xmlns:a16="http://schemas.microsoft.com/office/drawing/2014/main" id="{85ADA463-B153-489C-B0E0-97E09A1D19E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4023" y="2414062"/>
            <a:ext cx="3677406" cy="4362476"/>
          </a:xfrm>
          <a:prstGeom prst="rect">
            <a:avLst/>
          </a:prstGeom>
        </p:spPr>
      </p:pic>
      <p:pic>
        <p:nvPicPr>
          <p:cNvPr id="12" name="Picture 11">
            <a:extLst>
              <a:ext uri="{FF2B5EF4-FFF2-40B4-BE49-F238E27FC236}">
                <a16:creationId xmlns:a16="http://schemas.microsoft.com/office/drawing/2014/main" id="{7534D5D7-2623-4528-B4A0-8DEFEAE1324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91429" y="2376907"/>
            <a:ext cx="3694702" cy="2004593"/>
          </a:xfrm>
          <a:prstGeom prst="rect">
            <a:avLst/>
          </a:prstGeom>
        </p:spPr>
      </p:pic>
      <p:pic>
        <p:nvPicPr>
          <p:cNvPr id="14" name="Picture 13">
            <a:extLst>
              <a:ext uri="{FF2B5EF4-FFF2-40B4-BE49-F238E27FC236}">
                <a16:creationId xmlns:a16="http://schemas.microsoft.com/office/drawing/2014/main" id="{29A7A905-14CA-4C78-A555-404364EB57D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85216" y="4933948"/>
            <a:ext cx="4013176" cy="1481500"/>
          </a:xfrm>
          <a:prstGeom prst="rect">
            <a:avLst/>
          </a:prstGeom>
        </p:spPr>
      </p:pic>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71774" y="281007"/>
            <a:ext cx="9932669" cy="1579878"/>
          </a:xfrm>
        </p:spPr>
        <p:txBody>
          <a:bodyPr>
            <a:noAutofit/>
          </a:bodyPr>
          <a:lstStyle/>
          <a:p>
            <a:r>
              <a:rPr lang="en-GB" sz="4800" dirty="0"/>
              <a:t>Use of the MVC Design Pattern In the Game Café </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1995288"/>
            <a:ext cx="8915400" cy="3941054"/>
          </a:xfrm>
        </p:spPr>
        <p:txBody>
          <a:bodyPr>
            <a:normAutofit/>
          </a:bodyPr>
          <a:lstStyle/>
          <a:p>
            <a:pPr marL="0" indent="0">
              <a:buClrTx/>
              <a:buNone/>
            </a:pPr>
            <a:r>
              <a:rPr lang="en-GB" sz="2800" b="1" dirty="0"/>
              <a:t>Advantages Utilised</a:t>
            </a:r>
          </a:p>
          <a:p>
            <a:pPr>
              <a:buClrTx/>
              <a:buFont typeface="Wingdings" panose="05000000000000000000" pitchFamily="2" charset="2"/>
              <a:buChar char="§"/>
            </a:pPr>
            <a:r>
              <a:rPr lang="en-GB" sz="2800" dirty="0"/>
              <a:t>Supports Multiple Views</a:t>
            </a:r>
          </a:p>
          <a:p>
            <a:pPr>
              <a:buClrTx/>
              <a:buFont typeface="Wingdings" panose="05000000000000000000" pitchFamily="2" charset="2"/>
              <a:buChar char="§"/>
            </a:pPr>
            <a:r>
              <a:rPr lang="en-GB" sz="2800" dirty="0"/>
              <a:t>Accommodates Change</a:t>
            </a:r>
          </a:p>
          <a:p>
            <a:pPr marL="0" indent="0">
              <a:buClrTx/>
              <a:buNone/>
            </a:pPr>
            <a:endParaRPr lang="en-GB" sz="2800" b="1" dirty="0"/>
          </a:p>
          <a:p>
            <a:pPr marL="0" indent="0">
              <a:buClrTx/>
              <a:buNone/>
            </a:pPr>
            <a:r>
              <a:rPr lang="en-GB" sz="2800" b="1" dirty="0"/>
              <a:t>D</a:t>
            </a:r>
            <a:r>
              <a:rPr lang="en-US" sz="2800" b="1" dirty="0"/>
              <a:t>isadvantages Encountered</a:t>
            </a:r>
          </a:p>
          <a:p>
            <a:pPr>
              <a:buClrTx/>
              <a:buFont typeface="Wingdings" panose="05000000000000000000" pitchFamily="2" charset="2"/>
              <a:buChar char="§"/>
            </a:pPr>
            <a:r>
              <a:rPr lang="en-GB" sz="2800" dirty="0"/>
              <a:t>Complexity</a:t>
            </a:r>
          </a:p>
          <a:p>
            <a:pPr marL="0" indent="0">
              <a:buClrTx/>
              <a:buNone/>
            </a:pPr>
            <a:r>
              <a:rPr lang="en-GB" sz="2800" dirty="0"/>
              <a:t>(Microsoft, © 2018c)</a:t>
            </a:r>
            <a:endParaRPr lang="en-US" sz="2800" dirty="0"/>
          </a:p>
        </p:txBody>
      </p:sp>
      <p:pic>
        <p:nvPicPr>
          <p:cNvPr id="6" name="Audio 5">
            <a:hlinkClick r:id="" action="ppaction://media"/>
            <a:extLst>
              <a:ext uri="{FF2B5EF4-FFF2-40B4-BE49-F238E27FC236}">
                <a16:creationId xmlns:a16="http://schemas.microsoft.com/office/drawing/2014/main" id="{5068289C-CEFF-4206-ABE3-A47CB4B048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63253"/>
    </mc:Choice>
    <mc:Fallback xmlns="">
      <p:transition spd="slow" advTm="63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MICROSOFT, © 2018a. </a:t>
            </a:r>
            <a:r>
              <a:rPr lang="en-GB" sz="2000" i="1" dirty="0"/>
              <a:t>Model-View-Controller </a:t>
            </a:r>
            <a:r>
              <a:rPr lang="en-GB" sz="2000" dirty="0"/>
              <a:t>[Viewed on the 27/03/2018]. Available from: </a:t>
            </a:r>
            <a:r>
              <a:rPr lang="en-GB" sz="2000" dirty="0">
                <a:hlinkClick r:id="rId5"/>
              </a:rPr>
              <a:t>https://msdn.microsoft.com/en-us/library/ff649643.aspx</a:t>
            </a:r>
            <a:r>
              <a:rPr lang="en-GB" sz="2000" dirty="0"/>
              <a:t> </a:t>
            </a:r>
          </a:p>
          <a:p>
            <a:pPr marL="0" indent="0">
              <a:buClr>
                <a:srgbClr val="000000"/>
              </a:buClr>
              <a:buNone/>
            </a:pPr>
            <a:endParaRPr lang="en-GB" sz="2000" dirty="0"/>
          </a:p>
          <a:p>
            <a:pPr marL="0" indent="0">
              <a:buClr>
                <a:srgbClr val="000000"/>
              </a:buClr>
              <a:buNone/>
            </a:pPr>
            <a:r>
              <a:rPr lang="en-GB" sz="2000" dirty="0"/>
              <a:t>MICROSOFT, © 2018b. </a:t>
            </a:r>
            <a:r>
              <a:rPr lang="en-GB" sz="2000" i="1" dirty="0"/>
              <a:t>MVC class structure </a:t>
            </a:r>
            <a:r>
              <a:rPr lang="en-GB" sz="2000" dirty="0"/>
              <a:t>[Digital Image]</a:t>
            </a:r>
            <a:r>
              <a:rPr lang="en-GB" sz="2000" i="1" dirty="0"/>
              <a:t> </a:t>
            </a:r>
            <a:r>
              <a:rPr lang="en-GB" sz="2000" dirty="0"/>
              <a:t>[Viewed on the 27/03/2018]. Available from: </a:t>
            </a:r>
            <a:r>
              <a:rPr lang="en-GB" sz="2000" dirty="0">
                <a:hlinkClick r:id="rId5"/>
              </a:rPr>
              <a:t>https://msdn.microsoft.com/en-us/library/ff649643.aspx</a:t>
            </a:r>
            <a:r>
              <a:rPr lang="en-GB" sz="2000" dirty="0"/>
              <a:t> (Figure 1: IC114765.gif)</a:t>
            </a:r>
          </a:p>
          <a:p>
            <a:pPr marL="0" indent="0">
              <a:buClr>
                <a:srgbClr val="000000"/>
              </a:buClr>
              <a:buNone/>
            </a:pPr>
            <a:endParaRPr lang="en-GB" sz="2000" dirty="0"/>
          </a:p>
          <a:p>
            <a:pPr marL="0" indent="0">
              <a:buClr>
                <a:srgbClr val="000000"/>
              </a:buClr>
              <a:buNone/>
            </a:pPr>
            <a:r>
              <a:rPr lang="en-GB" sz="2000" dirty="0"/>
              <a:t>MICROSOFT, © 2018c. </a:t>
            </a:r>
            <a:r>
              <a:rPr lang="en-GB" sz="2000" i="1" dirty="0"/>
              <a:t>Model-View-Controller (Resulting Context Header)</a:t>
            </a:r>
            <a:r>
              <a:rPr lang="en-GB" sz="2000" dirty="0"/>
              <a:t>[Viewed on the 27/03/2018]. Available from: </a:t>
            </a:r>
            <a:r>
              <a:rPr lang="en-GB" sz="2000" dirty="0">
                <a:hlinkClick r:id="rId5"/>
              </a:rPr>
              <a:t>https://msdn.microsoft.com/en-us/library/ff649643.aspx</a:t>
            </a:r>
            <a:r>
              <a:rPr lang="en-GB" sz="2000" dirty="0"/>
              <a:t> </a:t>
            </a:r>
          </a:p>
          <a:p>
            <a:pPr marL="0" indent="0">
              <a:buClr>
                <a:srgbClr val="000000"/>
              </a:buClr>
              <a:buNone/>
            </a:pPr>
            <a:endParaRPr lang="en-GB" sz="2000" dirty="0"/>
          </a:p>
          <a:p>
            <a:pPr marL="0" indent="0">
              <a:buClr>
                <a:srgbClr val="000000"/>
              </a:buClr>
              <a:buNone/>
            </a:pP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F85C7953-D854-4DAE-A8D0-1F64B3DBB42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4258"/>
    </mc:Choice>
    <mc:Fallback xmlns="">
      <p:transition spd="slow" advTm="14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365</TotalTime>
  <Words>708</Words>
  <Application>Microsoft Office PowerPoint</Application>
  <PresentationFormat>Widescreen</PresentationFormat>
  <Paragraphs>39</Paragraphs>
  <Slides>5</Slides>
  <Notes>5</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Century Gothic</vt:lpstr>
      <vt:lpstr>Wingdings</vt:lpstr>
      <vt:lpstr>Wingdings 3</vt:lpstr>
      <vt:lpstr>Wisp</vt:lpstr>
      <vt:lpstr>Model View Controller (MVC) Design Pattern</vt:lpstr>
      <vt:lpstr>What is the MVC?</vt:lpstr>
      <vt:lpstr>Usage in the Game Café</vt:lpstr>
      <vt:lpstr>Use of the MVC Design Pattern In the Game Café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35</cp:revision>
  <dcterms:created xsi:type="dcterms:W3CDTF">2018-03-26T13:22:34Z</dcterms:created>
  <dcterms:modified xsi:type="dcterms:W3CDTF">2018-04-12T11:24:24Z</dcterms:modified>
</cp:coreProperties>
</file>

<file path=docProps/thumbnail.jpeg>
</file>